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7B929-5650-483F-B83F-5CAA290C4D40}" type="datetimeFigureOut">
              <a:rPr lang="en-US" smtClean="0"/>
              <a:t>9/5/2020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43CEC-E3B3-4F0E-9810-C6D3DC3FD233}" type="slidenum">
              <a:rPr lang="en-US" smtClean="0"/>
              <a:t>‹#›</a:t>
            </a:fld>
            <a:endParaRPr lang="en-US"/>
          </a:p>
        </p:txBody>
      </p:sp>
    </p:spTree>
    <p:extLst>
      <p:ext uri="{BB962C8B-B14F-4D97-AF65-F5344CB8AC3E}">
        <p14:creationId xmlns:p14="http://schemas.microsoft.com/office/powerpoint/2010/main" val="131709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disaster recovery plan refers to a document containing a set f instructions to execute the recovery of an organization or an institution to protect the information technology infrastructure incase a disaster happens.</a:t>
            </a:r>
          </a:p>
          <a:p>
            <a:r>
              <a:rPr lang="en-US" dirty="0"/>
              <a:t>Disaster recovery plan is important in every organization because it ensures that important data of an organization is not lost. Moreover, the organization can resume work almost immediately after the disaster.</a:t>
            </a:r>
          </a:p>
        </p:txBody>
      </p:sp>
      <p:sp>
        <p:nvSpPr>
          <p:cNvPr id="4" name="Slide Number Placeholder 3"/>
          <p:cNvSpPr>
            <a:spLocks noGrp="1"/>
          </p:cNvSpPr>
          <p:nvPr>
            <p:ph type="sldNum" sz="quarter" idx="5"/>
          </p:nvPr>
        </p:nvSpPr>
        <p:spPr/>
        <p:txBody>
          <a:bodyPr/>
          <a:lstStyle/>
          <a:p>
            <a:fld id="{FC743CEC-E3B3-4F0E-9810-C6D3DC3FD233}" type="slidenum">
              <a:rPr lang="en-US" smtClean="0"/>
              <a:t>2</a:t>
            </a:fld>
            <a:endParaRPr lang="en-US"/>
          </a:p>
        </p:txBody>
      </p:sp>
    </p:spTree>
    <p:extLst>
      <p:ext uri="{BB962C8B-B14F-4D97-AF65-F5344CB8AC3E}">
        <p14:creationId xmlns:p14="http://schemas.microsoft.com/office/powerpoint/2010/main" val="2595650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t>
            </a:r>
            <a:r>
              <a:rPr lang="en-US" dirty="0" err="1"/>
              <a:t>Fallara</a:t>
            </a:r>
            <a:r>
              <a:rPr lang="en-US" dirty="0"/>
              <a:t>, 2004),  loss of data is the largest catastrophe which threatens the existence of a business. Catastrophe may vary from a computer virus, to website attacks, to fire damages and flood damages. Therefore, every employee of an organization should have the same agreement concerning the recovery plan of the organization. </a:t>
            </a:r>
          </a:p>
        </p:txBody>
      </p:sp>
      <p:sp>
        <p:nvSpPr>
          <p:cNvPr id="4" name="Slide Number Placeholder 3"/>
          <p:cNvSpPr>
            <a:spLocks noGrp="1"/>
          </p:cNvSpPr>
          <p:nvPr>
            <p:ph type="sldNum" sz="quarter" idx="5"/>
          </p:nvPr>
        </p:nvSpPr>
        <p:spPr/>
        <p:txBody>
          <a:bodyPr/>
          <a:lstStyle/>
          <a:p>
            <a:fld id="{FC743CEC-E3B3-4F0E-9810-C6D3DC3FD233}" type="slidenum">
              <a:rPr lang="en-US" smtClean="0"/>
              <a:t>3</a:t>
            </a:fld>
            <a:endParaRPr lang="en-US"/>
          </a:p>
        </p:txBody>
      </p:sp>
    </p:spTree>
    <p:extLst>
      <p:ext uri="{BB962C8B-B14F-4D97-AF65-F5344CB8AC3E}">
        <p14:creationId xmlns:p14="http://schemas.microsoft.com/office/powerpoint/2010/main" val="334578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of community needs detects the strengths and the resources that are available in the community to meet the needs of families, youth and the community in general. </a:t>
            </a:r>
          </a:p>
          <a:p>
            <a:r>
              <a:rPr lang="en-US" dirty="0"/>
              <a:t>Villa health community ensures that there are enough personnel, budget and community make up to ensure that the patients of Villa health are taken care of.  </a:t>
            </a:r>
          </a:p>
        </p:txBody>
      </p:sp>
      <p:sp>
        <p:nvSpPr>
          <p:cNvPr id="4" name="Slide Number Placeholder 3"/>
          <p:cNvSpPr>
            <a:spLocks noGrp="1"/>
          </p:cNvSpPr>
          <p:nvPr>
            <p:ph type="sldNum" sz="quarter" idx="5"/>
          </p:nvPr>
        </p:nvSpPr>
        <p:spPr/>
        <p:txBody>
          <a:bodyPr/>
          <a:lstStyle/>
          <a:p>
            <a:fld id="{FC743CEC-E3B3-4F0E-9810-C6D3DC3FD233}" type="slidenum">
              <a:rPr lang="en-US" smtClean="0"/>
              <a:t>4</a:t>
            </a:fld>
            <a:endParaRPr lang="en-US"/>
          </a:p>
        </p:txBody>
      </p:sp>
    </p:spTree>
    <p:extLst>
      <p:ext uri="{BB962C8B-B14F-4D97-AF65-F5344CB8AC3E}">
        <p14:creationId xmlns:p14="http://schemas.microsoft.com/office/powerpoint/2010/main" val="3200860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study by (Chang et al, 2012), every post disaster recovery approaches requires three most important resources. That is, the stakeholders and the government who act as decision makers whose main responsibility is to ensure the projects concerned with recovery of disasters is successful.</a:t>
            </a:r>
          </a:p>
          <a:p>
            <a:r>
              <a:rPr lang="en-US" dirty="0"/>
              <a:t>Therefore understanding factors that influence safety during an emergency and disaster recovery efforts. These factors are mainly divided into 2.</a:t>
            </a:r>
          </a:p>
        </p:txBody>
      </p:sp>
      <p:sp>
        <p:nvSpPr>
          <p:cNvPr id="4" name="Slide Number Placeholder 3"/>
          <p:cNvSpPr>
            <a:spLocks noGrp="1"/>
          </p:cNvSpPr>
          <p:nvPr>
            <p:ph type="sldNum" sz="quarter" idx="5"/>
          </p:nvPr>
        </p:nvSpPr>
        <p:spPr/>
        <p:txBody>
          <a:bodyPr/>
          <a:lstStyle/>
          <a:p>
            <a:fld id="{FC743CEC-E3B3-4F0E-9810-C6D3DC3FD233}" type="slidenum">
              <a:rPr lang="en-US" smtClean="0"/>
              <a:t>5</a:t>
            </a:fld>
            <a:endParaRPr lang="en-US"/>
          </a:p>
        </p:txBody>
      </p:sp>
    </p:spTree>
    <p:extLst>
      <p:ext uri="{BB962C8B-B14F-4D97-AF65-F5344CB8AC3E}">
        <p14:creationId xmlns:p14="http://schemas.microsoft.com/office/powerpoint/2010/main" val="3971959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fact that disaster recovery plan influences all parts of the organization, people involved in the disaster recovery process should be from all levels of management. For Villa health community, the team comprised of disaster recovery coordinator, disaster recovery ICT teams and the business unit coordinator experts.</a:t>
            </a:r>
          </a:p>
        </p:txBody>
      </p:sp>
      <p:sp>
        <p:nvSpPr>
          <p:cNvPr id="4" name="Slide Number Placeholder 3"/>
          <p:cNvSpPr>
            <a:spLocks noGrp="1"/>
          </p:cNvSpPr>
          <p:nvPr>
            <p:ph type="sldNum" sz="quarter" idx="5"/>
          </p:nvPr>
        </p:nvSpPr>
        <p:spPr/>
        <p:txBody>
          <a:bodyPr/>
          <a:lstStyle/>
          <a:p>
            <a:fld id="{FC743CEC-E3B3-4F0E-9810-C6D3DC3FD233}" type="slidenum">
              <a:rPr lang="en-US" smtClean="0"/>
              <a:t>6</a:t>
            </a:fld>
            <a:endParaRPr lang="en-US"/>
          </a:p>
        </p:txBody>
      </p:sp>
    </p:spTree>
    <p:extLst>
      <p:ext uri="{BB962C8B-B14F-4D97-AF65-F5344CB8AC3E}">
        <p14:creationId xmlns:p14="http://schemas.microsoft.com/office/powerpoint/2010/main" val="238941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MAP-IT is a strategy used by most health organizations to plan and evaluate their health systems in order to reach the objectives of Healthy people 2020. the healthy people 2020 objectives involve attaining highest quality of life, equality is health access, and creating a good health for all people through the implementation of good social and physical environments.</a:t>
            </a:r>
          </a:p>
        </p:txBody>
      </p:sp>
      <p:sp>
        <p:nvSpPr>
          <p:cNvPr id="4" name="Slide Number Placeholder 3"/>
          <p:cNvSpPr>
            <a:spLocks noGrp="1"/>
          </p:cNvSpPr>
          <p:nvPr>
            <p:ph type="sldNum" sz="quarter" idx="5"/>
          </p:nvPr>
        </p:nvSpPr>
        <p:spPr/>
        <p:txBody>
          <a:bodyPr/>
          <a:lstStyle/>
          <a:p>
            <a:fld id="{FC743CEC-E3B3-4F0E-9810-C6D3DC3FD233}" type="slidenum">
              <a:rPr lang="en-US" smtClean="0"/>
              <a:t>7</a:t>
            </a:fld>
            <a:endParaRPr lang="en-US"/>
          </a:p>
        </p:txBody>
      </p:sp>
    </p:spTree>
    <p:extLst>
      <p:ext uri="{BB962C8B-B14F-4D97-AF65-F5344CB8AC3E}">
        <p14:creationId xmlns:p14="http://schemas.microsoft.com/office/powerpoint/2010/main" val="1153362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Following this approach ensures that social rejection is avoided through creating of social environments that promotes better quality of life, Eliminating disparities by at least 2%, Improve medical access by 5%</a:t>
            </a:r>
          </a:p>
          <a:p>
            <a:endParaRPr lang="en-US" dirty="0"/>
          </a:p>
        </p:txBody>
      </p:sp>
      <p:sp>
        <p:nvSpPr>
          <p:cNvPr id="4" name="Slide Number Placeholder 3"/>
          <p:cNvSpPr>
            <a:spLocks noGrp="1"/>
          </p:cNvSpPr>
          <p:nvPr>
            <p:ph type="sldNum" sz="quarter" idx="5"/>
          </p:nvPr>
        </p:nvSpPr>
        <p:spPr/>
        <p:txBody>
          <a:bodyPr/>
          <a:lstStyle/>
          <a:p>
            <a:fld id="{FC743CEC-E3B3-4F0E-9810-C6D3DC3FD233}" type="slidenum">
              <a:rPr lang="en-US" smtClean="0"/>
              <a:t>8</a:t>
            </a:fld>
            <a:endParaRPr lang="en-US"/>
          </a:p>
        </p:txBody>
      </p:sp>
    </p:spTree>
    <p:extLst>
      <p:ext uri="{BB962C8B-B14F-4D97-AF65-F5344CB8AC3E}">
        <p14:creationId xmlns:p14="http://schemas.microsoft.com/office/powerpoint/2010/main" val="417592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3723692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1276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55561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E93B1B-2D1A-4B99-85D0-D127EC02343B}"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1638388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E93B1B-2D1A-4B99-85D0-D127EC02343B}" type="datetimeFigureOut">
              <a:rPr lang="en-US" smtClean="0"/>
              <a:t>9/5/2020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524521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E93B1B-2D1A-4B99-85D0-D127EC02343B}" type="datetimeFigureOut">
              <a:rPr lang="en-US" smtClean="0"/>
              <a:t>9/5/2020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357507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93B1B-2D1A-4B99-85D0-D127EC02343B}" type="datetimeFigureOut">
              <a:rPr lang="en-US" smtClean="0"/>
              <a:t>9/5/2020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153909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E93B1B-2D1A-4B99-85D0-D127EC02343B}"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3340869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E93B1B-2D1A-4B99-85D0-D127EC02343B}" type="datetimeFigureOut">
              <a:rPr lang="en-US" smtClean="0"/>
              <a:t>9/5/2020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07344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147865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2394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631868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6952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3417530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3293745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E93B1B-2D1A-4B99-85D0-D127EC02343B}" type="datetimeFigureOut">
              <a:rPr lang="en-US" smtClean="0"/>
              <a:t>9/5/2020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F15FCB-436D-498E-A065-B1137707B95B}" type="slidenum">
              <a:rPr lang="en-US" smtClean="0"/>
              <a:t>‹#›</a:t>
            </a:fld>
            <a:endParaRPr lang="en-US"/>
          </a:p>
        </p:txBody>
      </p:sp>
    </p:spTree>
    <p:extLst>
      <p:ext uri="{BB962C8B-B14F-4D97-AF65-F5344CB8AC3E}">
        <p14:creationId xmlns:p14="http://schemas.microsoft.com/office/powerpoint/2010/main" val="237705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7E93B1B-2D1A-4B99-85D0-D127EC02343B}" type="datetimeFigureOut">
              <a:rPr lang="en-US" smtClean="0"/>
              <a:t>9/5/2020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8F15FCB-436D-498E-A065-B1137707B95B}" type="slidenum">
              <a:rPr lang="en-US" smtClean="0"/>
              <a:t>‹#›</a:t>
            </a:fld>
            <a:endParaRPr lang="en-US"/>
          </a:p>
        </p:txBody>
      </p:sp>
    </p:spTree>
    <p:extLst>
      <p:ext uri="{BB962C8B-B14F-4D97-AF65-F5344CB8AC3E}">
        <p14:creationId xmlns:p14="http://schemas.microsoft.com/office/powerpoint/2010/main" val="302048722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CF855-FB23-43AB-BD74-6B43AAFFA491}"/>
              </a:ext>
            </a:extLst>
          </p:cNvPr>
          <p:cNvSpPr>
            <a:spLocks noGrp="1"/>
          </p:cNvSpPr>
          <p:nvPr>
            <p:ph type="ctrTitle"/>
          </p:nvPr>
        </p:nvSpPr>
        <p:spPr>
          <a:xfrm>
            <a:off x="1524000" y="1122363"/>
            <a:ext cx="9144000" cy="860983"/>
          </a:xfrm>
        </p:spPr>
        <p:txBody>
          <a:bodyPr>
            <a:normAutofit/>
          </a:bodyPr>
          <a:lstStyle/>
          <a:p>
            <a:r>
              <a:rPr lang="en-US" sz="4400" b="1" dirty="0">
                <a:latin typeface="Times New Roman" panose="02020603050405020304" pitchFamily="18" charset="0"/>
                <a:cs typeface="Times New Roman" panose="02020603050405020304" pitchFamily="18" charset="0"/>
              </a:rPr>
              <a:t>VILLA HEALTH COMMUNITY</a:t>
            </a:r>
          </a:p>
        </p:txBody>
      </p:sp>
      <p:sp>
        <p:nvSpPr>
          <p:cNvPr id="3" name="Subtitle 2">
            <a:extLst>
              <a:ext uri="{FF2B5EF4-FFF2-40B4-BE49-F238E27FC236}">
                <a16:creationId xmlns:a16="http://schemas.microsoft.com/office/drawing/2014/main" id="{87DB74F6-5331-43C4-89C6-AA255CEDD1A9}"/>
              </a:ext>
            </a:extLst>
          </p:cNvPr>
          <p:cNvSpPr>
            <a:spLocks noGrp="1"/>
          </p:cNvSpPr>
          <p:nvPr>
            <p:ph type="subTitle" idx="1"/>
          </p:nvPr>
        </p:nvSpPr>
        <p:spPr>
          <a:xfrm>
            <a:off x="1524000" y="2137893"/>
            <a:ext cx="9144000" cy="3119907"/>
          </a:xfrm>
        </p:spPr>
        <p:txBody>
          <a:bodyPr>
            <a:normAutofit/>
          </a:bodyPr>
          <a:lstStyle/>
          <a:p>
            <a:r>
              <a:rPr lang="en-US" sz="3200" b="1" dirty="0">
                <a:latin typeface="Times New Roman" panose="02020603050405020304" pitchFamily="18" charset="0"/>
                <a:cs typeface="Times New Roman" panose="02020603050405020304" pitchFamily="18" charset="0"/>
              </a:rPr>
              <a:t>Disaster Recovery plan.</a:t>
            </a:r>
          </a:p>
          <a:p>
            <a:r>
              <a:rPr lang="en-US" sz="3200" b="1" dirty="0">
                <a:latin typeface="Times New Roman" panose="02020603050405020304" pitchFamily="18" charset="0"/>
                <a:cs typeface="Times New Roman" panose="02020603050405020304" pitchFamily="18" charset="0"/>
              </a:rPr>
              <a:t>Student Name.</a:t>
            </a:r>
          </a:p>
          <a:p>
            <a:r>
              <a:rPr lang="en-US" sz="3200" b="1" dirty="0">
                <a:latin typeface="Times New Roman" panose="02020603050405020304" pitchFamily="18" charset="0"/>
                <a:cs typeface="Times New Roman" panose="02020603050405020304" pitchFamily="18" charset="0"/>
              </a:rPr>
              <a:t>Institution Affiliations.</a:t>
            </a:r>
          </a:p>
          <a:p>
            <a:r>
              <a:rPr lang="en-US" sz="3200" b="1"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339988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50A7-E685-400C-AE72-08F19DF9F9A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855956FA-55C9-414B-A80A-5C117362BF1B}"/>
              </a:ext>
            </a:extLst>
          </p:cNvPr>
          <p:cNvSpPr>
            <a:spLocks noGrp="1"/>
          </p:cNvSpPr>
          <p:nvPr>
            <p:ph idx="1"/>
          </p:nvPr>
        </p:nvSpPr>
        <p:spPr>
          <a:xfrm>
            <a:off x="677333" y="2160589"/>
            <a:ext cx="10104397" cy="3880773"/>
          </a:xfrm>
        </p:spPr>
        <p:txBody>
          <a:bodyPr/>
          <a:lstStyle/>
          <a:p>
            <a:r>
              <a:rPr lang="en-US" dirty="0">
                <a:latin typeface="Times New Roman" panose="02020603050405020304" pitchFamily="18" charset="0"/>
                <a:cs typeface="Times New Roman" panose="02020603050405020304" pitchFamily="18" charset="0"/>
              </a:rPr>
              <a:t>Friendship Villa community is a nursing home in Montana whose main goal is to provide an easy and speedy recovery to their old age patients. </a:t>
            </a:r>
          </a:p>
          <a:p>
            <a:r>
              <a:rPr lang="en-US" dirty="0">
                <a:latin typeface="Times New Roman" panose="02020603050405020304" pitchFamily="18" charset="0"/>
                <a:cs typeface="Times New Roman" panose="02020603050405020304" pitchFamily="18" charset="0"/>
              </a:rPr>
              <a:t>And since every institution may experience disaster at, one point or another, Villa healthcare community has a disaster recovery plan.</a:t>
            </a:r>
          </a:p>
          <a:p>
            <a:r>
              <a:rPr lang="en-US" dirty="0">
                <a:latin typeface="Times New Roman" panose="02020603050405020304" pitchFamily="18" charset="0"/>
                <a:cs typeface="Times New Roman" panose="02020603050405020304" pitchFamily="18" charset="0"/>
              </a:rPr>
              <a:t>Determining health safety is based on the four of the following:</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Hazard identification.</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Decisions concerning who might be in harm.</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Risk evaluation.</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Risk assessment.</a:t>
            </a:r>
          </a:p>
          <a:p>
            <a:pPr lvl="1" algn="ctr">
              <a:buFont typeface="Wingdings" panose="05000000000000000000" pitchFamily="2" charset="2"/>
              <a:buChar char="ü"/>
            </a:pPr>
            <a:endParaRPr lang="en-US" dirty="0"/>
          </a:p>
        </p:txBody>
      </p:sp>
    </p:spTree>
    <p:extLst>
      <p:ext uri="{BB962C8B-B14F-4D97-AF65-F5344CB8AC3E}">
        <p14:creationId xmlns:p14="http://schemas.microsoft.com/office/powerpoint/2010/main" val="2539460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DE35-67D0-4136-906E-46AE1AE9742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Objectives of the recovery plan.</a:t>
            </a:r>
          </a:p>
        </p:txBody>
      </p:sp>
      <p:sp>
        <p:nvSpPr>
          <p:cNvPr id="3" name="Content Placeholder 2">
            <a:extLst>
              <a:ext uri="{FF2B5EF4-FFF2-40B4-BE49-F238E27FC236}">
                <a16:creationId xmlns:a16="http://schemas.microsoft.com/office/drawing/2014/main" id="{7851C79A-1788-4E00-82B2-59DE1E1216DA}"/>
              </a:ext>
            </a:extLst>
          </p:cNvPr>
          <p:cNvSpPr>
            <a:spLocks noGrp="1"/>
          </p:cNvSpPr>
          <p:nvPr>
            <p:ph idx="1"/>
          </p:nvPr>
        </p:nvSpPr>
        <p:spPr>
          <a:xfrm>
            <a:off x="838200" y="2456597"/>
            <a:ext cx="10515600" cy="3720366"/>
          </a:xfrm>
        </p:spPr>
        <p:txBody>
          <a:bodyPr>
            <a:normAutofit/>
          </a:bodyPr>
          <a:lstStyle/>
          <a:p>
            <a:pPr algn="ctr"/>
            <a:r>
              <a:rPr lang="en-US" sz="3600" dirty="0">
                <a:latin typeface="Times New Roman" panose="02020603050405020304" pitchFamily="18" charset="0"/>
                <a:cs typeface="Times New Roman" panose="02020603050405020304" pitchFamily="18" charset="0"/>
              </a:rPr>
              <a:t>The main goals of the disaster recovery plan in Villa Health Community is:</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improve access to services after a disaster.</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ensure health disparities are reduced </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To determine cultural, social and economic barriers that impact safety.</a:t>
            </a:r>
          </a:p>
        </p:txBody>
      </p:sp>
    </p:spTree>
    <p:extLst>
      <p:ext uri="{BB962C8B-B14F-4D97-AF65-F5344CB8AC3E}">
        <p14:creationId xmlns:p14="http://schemas.microsoft.com/office/powerpoint/2010/main" val="912066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AF4CE-D9ED-40FB-8B72-5B792242A9E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Assessing community needs. </a:t>
            </a:r>
          </a:p>
        </p:txBody>
      </p:sp>
      <p:sp>
        <p:nvSpPr>
          <p:cNvPr id="3" name="Content Placeholder 2">
            <a:extLst>
              <a:ext uri="{FF2B5EF4-FFF2-40B4-BE49-F238E27FC236}">
                <a16:creationId xmlns:a16="http://schemas.microsoft.com/office/drawing/2014/main" id="{F76238D4-CC75-4B30-A242-2A89367712E9}"/>
              </a:ext>
            </a:extLst>
          </p:cNvPr>
          <p:cNvSpPr>
            <a:spLocks noGrp="1"/>
          </p:cNvSpPr>
          <p:nvPr>
            <p:ph idx="1"/>
          </p:nvPr>
        </p:nvSpPr>
        <p:spPr>
          <a:xfrm>
            <a:off x="838200" y="2306471"/>
            <a:ext cx="10515600" cy="4326341"/>
          </a:xfrm>
        </p:spPr>
        <p:txBody>
          <a:bodyPr>
            <a:normAutofit fontScale="85000" lnSpcReduction="20000"/>
          </a:bodyPr>
          <a:lstStyle/>
          <a:p>
            <a:pPr algn="ctr"/>
            <a:r>
              <a:rPr lang="en-US" sz="3600" dirty="0">
                <a:latin typeface="Times New Roman" panose="02020603050405020304" pitchFamily="18" charset="0"/>
                <a:cs typeface="Times New Roman" panose="02020603050405020304" pitchFamily="18" charset="0"/>
              </a:rPr>
              <a:t>Villa Health community assesses the needs of the community by looking at the following:</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The resources.</a:t>
            </a:r>
          </a:p>
          <a:p>
            <a:pPr lvl="2"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The people accountable for the implementation of the plan.</a:t>
            </a:r>
          </a:p>
          <a:p>
            <a:pPr marL="914400" lvl="2" indent="0" algn="ctr">
              <a:buNone/>
            </a:pPr>
            <a:r>
              <a:rPr lang="en-US" sz="3200" dirty="0">
                <a:latin typeface="Times New Roman" panose="02020603050405020304" pitchFamily="18" charset="0"/>
                <a:cs typeface="Times New Roman" panose="02020603050405020304" pitchFamily="18" charset="0"/>
              </a:rPr>
              <a:t>Resources.</a:t>
            </a:r>
          </a:p>
          <a:p>
            <a:pPr marL="0" indent="0" algn="ctr">
              <a:buNone/>
            </a:pPr>
            <a:r>
              <a:rPr lang="en-US" sz="4000" b="1" dirty="0">
                <a:latin typeface="Times New Roman" panose="02020603050405020304" pitchFamily="18" charset="0"/>
                <a:cs typeface="Times New Roman" panose="02020603050405020304" pitchFamily="18" charset="0"/>
              </a:rPr>
              <a:t>Resources involve:</a:t>
            </a:r>
          </a:p>
          <a:p>
            <a:pPr algn="ctr">
              <a:buFont typeface="Wingdings" panose="05000000000000000000" pitchFamily="2" charset="2"/>
              <a:buChar char="Ø"/>
            </a:pPr>
            <a:r>
              <a:rPr lang="en-US" sz="2900" b="1" dirty="0">
                <a:latin typeface="Times New Roman" panose="02020603050405020304" pitchFamily="18" charset="0"/>
                <a:cs typeface="Times New Roman" panose="02020603050405020304" pitchFamily="18" charset="0"/>
              </a:rPr>
              <a:t>Personnel</a:t>
            </a:r>
            <a:r>
              <a:rPr lang="en-US" sz="2900" dirty="0">
                <a:latin typeface="Times New Roman" panose="02020603050405020304" pitchFamily="18" charset="0"/>
                <a:cs typeface="Times New Roman" panose="02020603050405020304" pitchFamily="18" charset="0"/>
              </a:rPr>
              <a:t>: Patients, community, stakeholders, local authorities, organizational workers.</a:t>
            </a:r>
          </a:p>
          <a:p>
            <a:pPr algn="ctr">
              <a:buFont typeface="Wingdings" panose="05000000000000000000" pitchFamily="2" charset="2"/>
              <a:buChar char="Ø"/>
            </a:pPr>
            <a:r>
              <a:rPr lang="en-US" sz="2900" b="1" dirty="0">
                <a:latin typeface="Times New Roman" panose="02020603050405020304" pitchFamily="18" charset="0"/>
                <a:cs typeface="Times New Roman" panose="02020603050405020304" pitchFamily="18" charset="0"/>
              </a:rPr>
              <a:t>Budget</a:t>
            </a:r>
            <a:r>
              <a:rPr lang="en-US" sz="2900" dirty="0">
                <a:latin typeface="Times New Roman" panose="02020603050405020304" pitchFamily="18" charset="0"/>
                <a:cs typeface="Times New Roman" panose="02020603050405020304" pitchFamily="18" charset="0"/>
              </a:rPr>
              <a:t>: Villa Health Community sets a budget to ensure successful implementation of the disaster recovery plan.</a:t>
            </a:r>
          </a:p>
          <a:p>
            <a:pPr marL="914400" lvl="2" indent="0" algn="ctr">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8251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52A74-A95A-4105-8866-2986C7706D9B}"/>
              </a:ext>
            </a:extLst>
          </p:cNvPr>
          <p:cNvSpPr>
            <a:spLocks noGrp="1"/>
          </p:cNvSpPr>
          <p:nvPr>
            <p:ph type="title"/>
          </p:nvPr>
        </p:nvSpPr>
        <p:spPr>
          <a:xfrm>
            <a:off x="677333" y="156949"/>
            <a:ext cx="10814081" cy="620973"/>
          </a:xfrm>
        </p:spPr>
        <p:txBody>
          <a:bodyPr>
            <a:normAutofit/>
          </a:bodyPr>
          <a:lstStyle/>
          <a:p>
            <a:pPr algn="ctr"/>
            <a:r>
              <a:rPr lang="en-US" sz="3200" b="1" dirty="0">
                <a:latin typeface="Times New Roman" panose="02020603050405020304" pitchFamily="18" charset="0"/>
                <a:cs typeface="Times New Roman" panose="02020603050405020304" pitchFamily="18" charset="0"/>
              </a:rPr>
              <a:t>Barriers impacting safety and disaster recovery efforts</a:t>
            </a:r>
          </a:p>
        </p:txBody>
      </p:sp>
      <p:sp>
        <p:nvSpPr>
          <p:cNvPr id="3" name="Content Placeholder 2">
            <a:extLst>
              <a:ext uri="{FF2B5EF4-FFF2-40B4-BE49-F238E27FC236}">
                <a16:creationId xmlns:a16="http://schemas.microsoft.com/office/drawing/2014/main" id="{4058F621-3DE4-49B8-9378-059F936D8679}"/>
              </a:ext>
            </a:extLst>
          </p:cNvPr>
          <p:cNvSpPr>
            <a:spLocks noGrp="1"/>
          </p:cNvSpPr>
          <p:nvPr>
            <p:ph idx="1"/>
          </p:nvPr>
        </p:nvSpPr>
        <p:spPr>
          <a:xfrm>
            <a:off x="838200" y="1037230"/>
            <a:ext cx="10515600" cy="5663821"/>
          </a:xfrm>
        </p:spPr>
        <p:txBody>
          <a:bodyPr/>
          <a:lstStyle/>
          <a:p>
            <a:pPr marL="0" indent="0" algn="ctr">
              <a:buNone/>
            </a:pPr>
            <a:r>
              <a:rPr lang="en-US" sz="1600" b="1" dirty="0">
                <a:latin typeface="Times New Roman" panose="02020603050405020304" pitchFamily="18" charset="0"/>
                <a:cs typeface="Times New Roman" panose="02020603050405020304" pitchFamily="18" charset="0"/>
              </a:rPr>
              <a:t>Cultural barriers:</a:t>
            </a:r>
          </a:p>
          <a:p>
            <a:pPr algn="ctr"/>
            <a:r>
              <a:rPr lang="en-US" sz="1600" dirty="0">
                <a:latin typeface="Times New Roman" panose="02020603050405020304" pitchFamily="18" charset="0"/>
                <a:cs typeface="Times New Roman" panose="02020603050405020304" pitchFamily="18" charset="0"/>
              </a:rPr>
              <a:t>Lack of knowledge of local community.</a:t>
            </a:r>
          </a:p>
          <a:p>
            <a:pPr algn="ctr"/>
            <a:r>
              <a:rPr lang="en-US" sz="1600" dirty="0">
                <a:latin typeface="Times New Roman" panose="02020603050405020304" pitchFamily="18" charset="0"/>
                <a:cs typeface="Times New Roman" panose="02020603050405020304" pitchFamily="18" charset="0"/>
              </a:rPr>
              <a:t>Regional differences.</a:t>
            </a:r>
          </a:p>
          <a:p>
            <a:pPr marL="0" indent="0" algn="ctr">
              <a:buNone/>
            </a:pPr>
            <a:r>
              <a:rPr lang="en-US" sz="1600" b="1" dirty="0">
                <a:latin typeface="Times New Roman" panose="02020603050405020304" pitchFamily="18" charset="0"/>
                <a:cs typeface="Times New Roman" panose="02020603050405020304" pitchFamily="18" charset="0"/>
              </a:rPr>
              <a:t>Social barriers: </a:t>
            </a:r>
          </a:p>
          <a:p>
            <a:pPr algn="ctr"/>
            <a:r>
              <a:rPr lang="en-US" sz="1600" dirty="0">
                <a:latin typeface="Times New Roman" panose="02020603050405020304" pitchFamily="18" charset="0"/>
                <a:cs typeface="Times New Roman" panose="02020603050405020304" pitchFamily="18" charset="0"/>
              </a:rPr>
              <a:t>Lack of proper training.</a:t>
            </a:r>
          </a:p>
          <a:p>
            <a:pPr algn="ctr"/>
            <a:r>
              <a:rPr lang="en-US" sz="1600" dirty="0">
                <a:latin typeface="Times New Roman" panose="02020603050405020304" pitchFamily="18" charset="0"/>
                <a:cs typeface="Times New Roman" panose="02020603050405020304" pitchFamily="18" charset="0"/>
              </a:rPr>
              <a:t>Slow emergency response.</a:t>
            </a:r>
          </a:p>
          <a:p>
            <a:pPr marL="0" indent="0" algn="ctr">
              <a:buNone/>
            </a:pPr>
            <a:r>
              <a:rPr lang="en-US" sz="1600" b="1" dirty="0">
                <a:latin typeface="Times New Roman" panose="02020603050405020304" pitchFamily="18" charset="0"/>
                <a:cs typeface="Times New Roman" panose="02020603050405020304" pitchFamily="18" charset="0"/>
              </a:rPr>
              <a:t>Economic barriers:</a:t>
            </a:r>
          </a:p>
          <a:p>
            <a:pPr algn="ctr"/>
            <a:r>
              <a:rPr lang="en-US" sz="1600" dirty="0">
                <a:latin typeface="Times New Roman" panose="02020603050405020304" pitchFamily="18" charset="0"/>
                <a:cs typeface="Times New Roman" panose="02020603050405020304" pitchFamily="18" charset="0"/>
              </a:rPr>
              <a:t>Limited decision making authority. </a:t>
            </a:r>
          </a:p>
          <a:p>
            <a:pPr algn="ctr"/>
            <a:r>
              <a:rPr lang="en-US" sz="1600" dirty="0">
                <a:latin typeface="Times New Roman" panose="02020603050405020304" pitchFamily="18" charset="0"/>
                <a:cs typeface="Times New Roman" panose="02020603050405020304" pitchFamily="18" charset="0"/>
              </a:rPr>
              <a:t>Lack of appropriate budget.</a:t>
            </a:r>
          </a:p>
          <a:p>
            <a:pPr marL="0" indent="0" algn="ctr">
              <a:buNone/>
            </a:pPr>
            <a:r>
              <a:rPr lang="en-US" sz="1600" b="1" dirty="0">
                <a:latin typeface="Times New Roman" panose="02020603050405020304" pitchFamily="18" charset="0"/>
                <a:cs typeface="Times New Roman" panose="02020603050405020304" pitchFamily="18" charset="0"/>
              </a:rPr>
              <a:t>There are additional factors that should be considered in disaster recovery efforts.</a:t>
            </a:r>
          </a:p>
          <a:p>
            <a:pPr marL="0" indent="0" algn="ctr">
              <a:buNone/>
            </a:pPr>
            <a:r>
              <a:rPr lang="en-US" sz="1600" b="1" dirty="0">
                <a:latin typeface="Times New Roman" panose="02020603050405020304" pitchFamily="18" charset="0"/>
                <a:cs typeface="Times New Roman" panose="02020603050405020304" pitchFamily="18" charset="0"/>
              </a:rPr>
              <a:t>Health policies:</a:t>
            </a:r>
          </a:p>
          <a:p>
            <a:pPr algn="ctr"/>
            <a:r>
              <a:rPr lang="en-US" sz="1600" dirty="0">
                <a:latin typeface="Times New Roman" panose="02020603050405020304" pitchFamily="18" charset="0"/>
                <a:cs typeface="Times New Roman" panose="02020603050405020304" pitchFamily="18" charset="0"/>
              </a:rPr>
              <a:t>There should be prioritization of hardware and software restoration.</a:t>
            </a:r>
          </a:p>
          <a:p>
            <a:pPr algn="ctr"/>
            <a:r>
              <a:rPr lang="en-US" sz="1600" dirty="0">
                <a:latin typeface="Times New Roman" panose="02020603050405020304" pitchFamily="18" charset="0"/>
                <a:cs typeface="Times New Roman" panose="02020603050405020304" pitchFamily="18" charset="0"/>
              </a:rPr>
              <a:t>Documentation of the IT recovery plan.</a:t>
            </a:r>
          </a:p>
          <a:p>
            <a:pPr marL="0" indent="0" algn="ctr">
              <a:buNone/>
            </a:pPr>
            <a:r>
              <a:rPr lang="en-US" sz="1600" b="1" dirty="0">
                <a:latin typeface="Times New Roman" panose="02020603050405020304" pitchFamily="18" charset="0"/>
                <a:cs typeface="Times New Roman" panose="02020603050405020304" pitchFamily="18" charset="0"/>
              </a:rPr>
              <a:t>Government policies:</a:t>
            </a:r>
          </a:p>
          <a:p>
            <a:pPr algn="ctr"/>
            <a:r>
              <a:rPr lang="en-US" dirty="0">
                <a:latin typeface="Times New Roman" panose="02020603050405020304" pitchFamily="18" charset="0"/>
                <a:cs typeface="Times New Roman" panose="02020603050405020304" pitchFamily="18" charset="0"/>
              </a:rPr>
              <a:t>There should be coordination of emergency management  for preparation, response and management.</a:t>
            </a:r>
          </a:p>
        </p:txBody>
      </p:sp>
    </p:spTree>
    <p:extLst>
      <p:ext uri="{BB962C8B-B14F-4D97-AF65-F5344CB8AC3E}">
        <p14:creationId xmlns:p14="http://schemas.microsoft.com/office/powerpoint/2010/main" val="425181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AA05-3F99-44A9-B5F9-2FE5C0F4BE0B}"/>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People responsible for plan implementation.</a:t>
            </a:r>
          </a:p>
        </p:txBody>
      </p:sp>
      <p:graphicFrame>
        <p:nvGraphicFramePr>
          <p:cNvPr id="4" name="Table 4">
            <a:extLst>
              <a:ext uri="{FF2B5EF4-FFF2-40B4-BE49-F238E27FC236}">
                <a16:creationId xmlns:a16="http://schemas.microsoft.com/office/drawing/2014/main" id="{52EB0CF8-D72C-4D9D-AED9-3FBA877457A3}"/>
              </a:ext>
            </a:extLst>
          </p:cNvPr>
          <p:cNvGraphicFramePr>
            <a:graphicFrameLocks noGrp="1"/>
          </p:cNvGraphicFramePr>
          <p:nvPr>
            <p:ph idx="1"/>
            <p:extLst>
              <p:ext uri="{D42A27DB-BD31-4B8C-83A1-F6EECF244321}">
                <p14:modId xmlns:p14="http://schemas.microsoft.com/office/powerpoint/2010/main" val="148599449"/>
              </p:ext>
            </p:extLst>
          </p:nvPr>
        </p:nvGraphicFramePr>
        <p:xfrm>
          <a:off x="677863" y="2160588"/>
          <a:ext cx="8596312" cy="5120640"/>
        </p:xfrm>
        <a:graphic>
          <a:graphicData uri="http://schemas.openxmlformats.org/drawingml/2006/table">
            <a:tbl>
              <a:tblPr firstRow="1" bandRow="1">
                <a:tableStyleId>{5C22544A-7EE6-4342-B048-85BDC9FD1C3A}</a:tableStyleId>
              </a:tblPr>
              <a:tblGrid>
                <a:gridCol w="4298156">
                  <a:extLst>
                    <a:ext uri="{9D8B030D-6E8A-4147-A177-3AD203B41FA5}">
                      <a16:colId xmlns:a16="http://schemas.microsoft.com/office/drawing/2014/main" val="3349712429"/>
                    </a:ext>
                  </a:extLst>
                </a:gridCol>
                <a:gridCol w="4298156">
                  <a:extLst>
                    <a:ext uri="{9D8B030D-6E8A-4147-A177-3AD203B41FA5}">
                      <a16:colId xmlns:a16="http://schemas.microsoft.com/office/drawing/2014/main" val="1866693993"/>
                    </a:ext>
                  </a:extLst>
                </a:gridCol>
              </a:tblGrid>
              <a:tr h="342661">
                <a:tc>
                  <a:txBody>
                    <a:bodyPr/>
                    <a:lstStyle/>
                    <a:p>
                      <a:r>
                        <a:rPr lang="en-US" dirty="0"/>
                        <a:t>PERSON</a:t>
                      </a:r>
                    </a:p>
                  </a:txBody>
                  <a:tcPr marL="74751" marR="74751"/>
                </a:tc>
                <a:tc>
                  <a:txBody>
                    <a:bodyPr/>
                    <a:lstStyle/>
                    <a:p>
                      <a:r>
                        <a:rPr lang="en-US" dirty="0"/>
                        <a:t>RESPONSIBILITY.</a:t>
                      </a:r>
                    </a:p>
                  </a:txBody>
                  <a:tcPr marL="74751" marR="74751"/>
                </a:tc>
                <a:extLst>
                  <a:ext uri="{0D108BD9-81ED-4DB2-BD59-A6C34878D82A}">
                    <a16:rowId xmlns:a16="http://schemas.microsoft.com/office/drawing/2014/main" val="3987440849"/>
                  </a:ext>
                </a:extLst>
              </a:tr>
              <a:tr h="591443">
                <a:tc>
                  <a:txBody>
                    <a:bodyPr/>
                    <a:lstStyle/>
                    <a:p>
                      <a:r>
                        <a:rPr lang="en-US" dirty="0">
                          <a:latin typeface="Times New Roman" panose="02020603050405020304" pitchFamily="18" charset="0"/>
                          <a:cs typeface="Times New Roman" panose="02020603050405020304" pitchFamily="18" charset="0"/>
                        </a:rPr>
                        <a:t>Executive leadership</a:t>
                      </a:r>
                    </a:p>
                    <a:p>
                      <a:r>
                        <a:rPr lang="en-US" dirty="0">
                          <a:latin typeface="Times New Roman" panose="02020603050405020304" pitchFamily="18" charset="0"/>
                          <a:cs typeface="Times New Roman" panose="02020603050405020304" pitchFamily="18" charset="0"/>
                        </a:rPr>
                        <a:t>(disaster recovery coordinator)</a:t>
                      </a:r>
                    </a:p>
                  </a:txBody>
                  <a:tcPr marL="74751" marR="74751"/>
                </a:tc>
                <a:tc>
                  <a:txBody>
                    <a:bodyPr/>
                    <a:lstStyle/>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participate in all discussions and decisions about possible risks and their mitigation processes.</a:t>
                      </a:r>
                    </a:p>
                  </a:txBody>
                  <a:tcPr marL="74751" marR="74751"/>
                </a:tc>
                <a:extLst>
                  <a:ext uri="{0D108BD9-81ED-4DB2-BD59-A6C34878D82A}">
                    <a16:rowId xmlns:a16="http://schemas.microsoft.com/office/drawing/2014/main" val="1072332350"/>
                  </a:ext>
                </a:extLst>
              </a:tr>
              <a:tr h="1858821">
                <a:tc>
                  <a:txBody>
                    <a:bodyPr/>
                    <a:lstStyle/>
                    <a:p>
                      <a:r>
                        <a:rPr lang="en-US" dirty="0">
                          <a:latin typeface="Times New Roman" panose="02020603050405020304" pitchFamily="18" charset="0"/>
                          <a:cs typeface="Times New Roman" panose="02020603050405020304" pitchFamily="18" charset="0"/>
                        </a:rPr>
                        <a:t>IT management</a:t>
                      </a:r>
                    </a:p>
                    <a:p>
                      <a:r>
                        <a:rPr lang="en-US" dirty="0">
                          <a:latin typeface="Times New Roman" panose="02020603050405020304" pitchFamily="18" charset="0"/>
                          <a:cs typeface="Times New Roman" panose="02020603050405020304" pitchFamily="18" charset="0"/>
                        </a:rPr>
                        <a:t>(Disaster recovery team)</a:t>
                      </a:r>
                    </a:p>
                  </a:txBody>
                  <a:tcPr marL="74751" marR="74751"/>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latin typeface="Times New Roman" panose="02020603050405020304" pitchFamily="18" charset="0"/>
                          <a:cs typeface="Times New Roman" panose="02020603050405020304" pitchFamily="18" charset="0"/>
                        </a:rPr>
                        <a:t>They address a variety of available systems that would satisfy business needs of Villa Health Community.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latin typeface="Times New Roman" panose="02020603050405020304" pitchFamily="18" charset="0"/>
                          <a:cs typeface="Times New Roman" panose="02020603050405020304" pitchFamily="18" charset="0"/>
                        </a:rPr>
                        <a:t>Senior IT mangers with knowledge of the organization’s database and networks should be involved in the planning process.</a:t>
                      </a:r>
                    </a:p>
                    <a:p>
                      <a:endParaRPr lang="en-US" dirty="0">
                        <a:latin typeface="Times New Roman" panose="02020603050405020304" pitchFamily="18" charset="0"/>
                        <a:cs typeface="Times New Roman" panose="02020603050405020304" pitchFamily="18" charset="0"/>
                      </a:endParaRPr>
                    </a:p>
                  </a:txBody>
                  <a:tcPr marL="74751" marR="74751"/>
                </a:tc>
                <a:extLst>
                  <a:ext uri="{0D108BD9-81ED-4DB2-BD59-A6C34878D82A}">
                    <a16:rowId xmlns:a16="http://schemas.microsoft.com/office/drawing/2014/main" val="1547697882"/>
                  </a:ext>
                </a:extLst>
              </a:tr>
              <a:tr h="1098394">
                <a:tc>
                  <a:txBody>
                    <a:bodyPr/>
                    <a:lstStyle/>
                    <a:p>
                      <a:r>
                        <a:rPr lang="en-US" dirty="0">
                          <a:latin typeface="Times New Roman" panose="02020603050405020304" pitchFamily="18" charset="0"/>
                          <a:cs typeface="Times New Roman" panose="02020603050405020304" pitchFamily="18" charset="0"/>
                        </a:rPr>
                        <a:t>Business unit advisors</a:t>
                      </a:r>
                    </a:p>
                    <a:p>
                      <a:r>
                        <a:rPr lang="en-US" dirty="0">
                          <a:latin typeface="Times New Roman" panose="02020603050405020304" pitchFamily="18" charset="0"/>
                          <a:cs typeface="Times New Roman" panose="02020603050405020304" pitchFamily="18" charset="0"/>
                        </a:rPr>
                        <a:t>(Business continuity experts)</a:t>
                      </a:r>
                    </a:p>
                  </a:txBody>
                  <a:tcPr marL="74751" marR="74751"/>
                </a:tc>
                <a:tc>
                  <a:txBody>
                    <a:bodyPr/>
                    <a:lstStyle/>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evaluate the downtime frequencies and possible ways of curbing them.</a:t>
                      </a:r>
                    </a:p>
                    <a:p>
                      <a:pPr marL="285750"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They ensure that the non technical parts of the plan are successfully implemented. </a:t>
                      </a:r>
                    </a:p>
                  </a:txBody>
                  <a:tcPr marL="74751" marR="74751"/>
                </a:tc>
                <a:extLst>
                  <a:ext uri="{0D108BD9-81ED-4DB2-BD59-A6C34878D82A}">
                    <a16:rowId xmlns:a16="http://schemas.microsoft.com/office/drawing/2014/main" val="3836111797"/>
                  </a:ext>
                </a:extLst>
              </a:tr>
              <a:tr h="342661">
                <a:tc>
                  <a:txBody>
                    <a:bodyPr/>
                    <a:lstStyle/>
                    <a:p>
                      <a:endParaRPr lang="en-US" dirty="0"/>
                    </a:p>
                  </a:txBody>
                  <a:tcPr marL="74751" marR="74751"/>
                </a:tc>
                <a:tc>
                  <a:txBody>
                    <a:bodyPr/>
                    <a:lstStyle/>
                    <a:p>
                      <a:endParaRPr lang="en-US" dirty="0"/>
                    </a:p>
                  </a:txBody>
                  <a:tcPr marL="74751" marR="74751"/>
                </a:tc>
                <a:extLst>
                  <a:ext uri="{0D108BD9-81ED-4DB2-BD59-A6C34878D82A}">
                    <a16:rowId xmlns:a16="http://schemas.microsoft.com/office/drawing/2014/main" val="1046633568"/>
                  </a:ext>
                </a:extLst>
              </a:tr>
            </a:tbl>
          </a:graphicData>
        </a:graphic>
      </p:graphicFrame>
    </p:spTree>
    <p:extLst>
      <p:ext uri="{BB962C8B-B14F-4D97-AF65-F5344CB8AC3E}">
        <p14:creationId xmlns:p14="http://schemas.microsoft.com/office/powerpoint/2010/main" val="214042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E06E-E98F-4B5C-9145-90CB24F72D3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MAP-IT implementation approach.</a:t>
            </a:r>
          </a:p>
        </p:txBody>
      </p:sp>
      <p:sp>
        <p:nvSpPr>
          <p:cNvPr id="3" name="Content Placeholder 2">
            <a:extLst>
              <a:ext uri="{FF2B5EF4-FFF2-40B4-BE49-F238E27FC236}">
                <a16:creationId xmlns:a16="http://schemas.microsoft.com/office/drawing/2014/main" id="{E2D0BE0B-A36A-4B3F-A7D2-F2AF8D775441}"/>
              </a:ext>
            </a:extLst>
          </p:cNvPr>
          <p:cNvSpPr>
            <a:spLocks noGrp="1"/>
          </p:cNvSpPr>
          <p:nvPr>
            <p:ph idx="1"/>
          </p:nvPr>
        </p:nvSpPr>
        <p:spPr>
          <a:xfrm>
            <a:off x="838200" y="1690688"/>
            <a:ext cx="10515600" cy="5167312"/>
          </a:xfrm>
        </p:spPr>
        <p:txBody>
          <a:bodyPr>
            <a:normAutofit lnSpcReduction="10000"/>
          </a:bodyPr>
          <a:lstStyle/>
          <a:p>
            <a:pPr algn="ctr"/>
            <a:r>
              <a:rPr lang="en-US" b="1" dirty="0">
                <a:latin typeface="Times New Roman" panose="02020603050405020304" pitchFamily="18" charset="0"/>
                <a:cs typeface="Times New Roman" panose="02020603050405020304" pitchFamily="18" charset="0"/>
              </a:rPr>
              <a:t>Mobilize</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invited all stakeholders and government official representatives, local health commissioners to help form the disaster recovery plan.</a:t>
            </a:r>
          </a:p>
          <a:p>
            <a:pPr algn="ctr"/>
            <a:r>
              <a:rPr lang="en-US" b="1" dirty="0">
                <a:latin typeface="Times New Roman" panose="02020603050405020304" pitchFamily="18" charset="0"/>
                <a:cs typeface="Times New Roman" panose="02020603050405020304" pitchFamily="18" charset="0"/>
              </a:rPr>
              <a:t>Assess.</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focused on the organizational branches with high environmental risks, such as floods and earthquakes</a:t>
            </a:r>
          </a:p>
          <a:p>
            <a:pPr algn="ctr"/>
            <a:r>
              <a:rPr lang="en-US" b="1" dirty="0">
                <a:latin typeface="Times New Roman" panose="02020603050405020304" pitchFamily="18" charset="0"/>
                <a:cs typeface="Times New Roman" panose="02020603050405020304" pitchFamily="18" charset="0"/>
              </a:rPr>
              <a:t>Plan.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decided on the schedule, budget and resources needed for the disaster recovery plan.</a:t>
            </a:r>
          </a:p>
          <a:p>
            <a:pPr algn="ctr"/>
            <a:r>
              <a:rPr lang="en-US" b="1" dirty="0">
                <a:latin typeface="Times New Roman" panose="02020603050405020304" pitchFamily="18" charset="0"/>
                <a:cs typeface="Times New Roman" panose="02020603050405020304" pitchFamily="18" charset="0"/>
              </a:rPr>
              <a:t>Implementation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disaster recovery coordinator oversees the entire project working closely with IT management and the business continuity expert to ensure the recovery plan is successfully finished.</a:t>
            </a:r>
          </a:p>
          <a:p>
            <a:pPr algn="ctr"/>
            <a:r>
              <a:rPr lang="en-US" b="1" dirty="0">
                <a:latin typeface="Times New Roman" panose="02020603050405020304" pitchFamily="18" charset="0"/>
                <a:cs typeface="Times New Roman" panose="02020603050405020304" pitchFamily="18" charset="0"/>
              </a:rPr>
              <a:t>Tracking </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Villa Health Community offered training to required management personnel to comprehend the concepts of security and back up.</a:t>
            </a:r>
          </a:p>
          <a:p>
            <a:pPr marL="457200" lvl="1" indent="0" algn="ctr">
              <a:buNone/>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Wold</a:t>
            </a:r>
            <a:r>
              <a:rPr lang="en-US" dirty="0">
                <a:latin typeface="Times New Roman" panose="02020603050405020304" pitchFamily="18" charset="0"/>
                <a:cs typeface="Times New Roman" panose="02020603050405020304" pitchFamily="18" charset="0"/>
              </a:rPr>
              <a:t>, 2006)</a:t>
            </a:r>
          </a:p>
        </p:txBody>
      </p:sp>
    </p:spTree>
    <p:extLst>
      <p:ext uri="{BB962C8B-B14F-4D97-AF65-F5344CB8AC3E}">
        <p14:creationId xmlns:p14="http://schemas.microsoft.com/office/powerpoint/2010/main" val="3286207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8D11D-EFB1-40AB-8FF5-77A101D75C70}"/>
              </a:ext>
            </a:extLst>
          </p:cNvPr>
          <p:cNvSpPr>
            <a:spLocks noGrp="1"/>
          </p:cNvSpPr>
          <p:nvPr>
            <p:ph type="title"/>
          </p:nvPr>
        </p:nvSpPr>
        <p:spPr>
          <a:xfrm>
            <a:off x="838200" y="365125"/>
            <a:ext cx="10515600" cy="1641096"/>
          </a:xfrm>
        </p:spPr>
        <p:txBody>
          <a:bodyPr>
            <a:normAutofit/>
          </a:bodyPr>
          <a:lstStyle/>
          <a:p>
            <a:pPr algn="ctr"/>
            <a:r>
              <a:rPr lang="en-US" sz="4000" b="1" dirty="0">
                <a:latin typeface="Times New Roman" panose="02020603050405020304" pitchFamily="18" charset="0"/>
                <a:cs typeface="Times New Roman" panose="02020603050405020304" pitchFamily="18" charset="0"/>
              </a:rPr>
              <a:t>Plan to reach Healthy people 2020 objectives.</a:t>
            </a:r>
          </a:p>
        </p:txBody>
      </p:sp>
      <p:sp>
        <p:nvSpPr>
          <p:cNvPr id="3" name="Content Placeholder 2">
            <a:extLst>
              <a:ext uri="{FF2B5EF4-FFF2-40B4-BE49-F238E27FC236}">
                <a16:creationId xmlns:a16="http://schemas.microsoft.com/office/drawing/2014/main" id="{4456BBA8-1F79-4AA2-8120-722366213945}"/>
              </a:ext>
            </a:extLst>
          </p:cNvPr>
          <p:cNvSpPr>
            <a:spLocks noGrp="1"/>
          </p:cNvSpPr>
          <p:nvPr>
            <p:ph idx="1"/>
          </p:nvPr>
        </p:nvSpPr>
        <p:spPr>
          <a:xfrm>
            <a:off x="838200" y="2210937"/>
            <a:ext cx="10515600" cy="4281938"/>
          </a:xfrm>
        </p:spPr>
        <p:txBody>
          <a:bodyPr/>
          <a:lstStyle/>
          <a:p>
            <a:pPr algn="ctr"/>
            <a:r>
              <a:rPr lang="en-US" b="1" dirty="0">
                <a:latin typeface="Times New Roman" panose="02020603050405020304" pitchFamily="18" charset="0"/>
                <a:cs typeface="Times New Roman" panose="02020603050405020304" pitchFamily="18" charset="0"/>
              </a:rPr>
              <a:t>The Villa health Community uses the MAP-IT approach in order to reach the healthy people 2020 objectives. That is</a:t>
            </a:r>
            <a:r>
              <a:rPr lang="en-US" dirty="0">
                <a:latin typeface="Times New Roman" panose="02020603050405020304" pitchFamily="18" charset="0"/>
                <a:cs typeface="Times New Roman" panose="02020603050405020304" pitchFamily="18" charset="0"/>
              </a:rPr>
              <a:t>: </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Mobilization.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Assessing.</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Planning.</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Implementation.</a:t>
            </a:r>
          </a:p>
          <a:p>
            <a:pPr lvl="1"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Tracking.</a:t>
            </a:r>
          </a:p>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 developed disaster recovery plan will help in reducing health disparities by:</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enlarging insurance coverage of patients.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Raising the number of healthcare providers in under deserved communities.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Raising the knowledge base on causes and interventions concerning the pandemic.</a:t>
            </a:r>
          </a:p>
        </p:txBody>
      </p:sp>
    </p:spTree>
    <p:extLst>
      <p:ext uri="{BB962C8B-B14F-4D97-AF65-F5344CB8AC3E}">
        <p14:creationId xmlns:p14="http://schemas.microsoft.com/office/powerpoint/2010/main" val="2868855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B1F62-18D9-4527-B511-7CAB5016C293}"/>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76B96C9-8428-44AE-8309-E88654F2E965}"/>
              </a:ext>
            </a:extLst>
          </p:cNvPr>
          <p:cNvSpPr>
            <a:spLocks noGrp="1"/>
          </p:cNvSpPr>
          <p:nvPr>
            <p:ph idx="1"/>
          </p:nvPr>
        </p:nvSpPr>
        <p:spPr>
          <a:xfrm>
            <a:off x="838200" y="1825625"/>
            <a:ext cx="10515600" cy="3374172"/>
          </a:xfrm>
        </p:spPr>
        <p:txBody>
          <a:bodyPr/>
          <a:lstStyle/>
          <a:p>
            <a:pPr algn="ctr"/>
            <a:r>
              <a:rPr lang="en-US" dirty="0">
                <a:latin typeface="Times New Roman" panose="02020603050405020304" pitchFamily="18" charset="0"/>
                <a:cs typeface="Times New Roman" panose="02020603050405020304" pitchFamily="18" charset="0"/>
              </a:rPr>
              <a:t>Every organization experiences disasters.</a:t>
            </a:r>
          </a:p>
          <a:p>
            <a:pPr algn="ctr"/>
            <a:r>
              <a:rPr lang="en-US" dirty="0">
                <a:latin typeface="Times New Roman" panose="02020603050405020304" pitchFamily="18" charset="0"/>
                <a:cs typeface="Times New Roman" panose="02020603050405020304" pitchFamily="18" charset="0"/>
              </a:rPr>
              <a:t>Disaster recovery plan ensures that sensitive organizational data is lost after the attack.</a:t>
            </a:r>
          </a:p>
          <a:p>
            <a:pPr algn="ctr"/>
            <a:r>
              <a:rPr lang="en-US" dirty="0">
                <a:latin typeface="Times New Roman" panose="02020603050405020304" pitchFamily="18" charset="0"/>
                <a:cs typeface="Times New Roman" panose="02020603050405020304" pitchFamily="18" charset="0"/>
              </a:rPr>
              <a:t>Resources are important in disaster recovery plan.</a:t>
            </a:r>
          </a:p>
          <a:p>
            <a:pPr algn="ctr"/>
            <a:r>
              <a:rPr lang="en-US" dirty="0">
                <a:latin typeface="Times New Roman" panose="02020603050405020304" pitchFamily="18" charset="0"/>
                <a:cs typeface="Times New Roman" panose="02020603050405020304" pitchFamily="18" charset="0"/>
              </a:rPr>
              <a:t>Using the MAP-IT approach helps Villa health Community to reach the healthy people 2020 objectives.</a:t>
            </a:r>
          </a:p>
          <a:p>
            <a:pPr algn="ct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Therefore to overcome communication barriers during an emergency, Villa health community can:</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Use language boards.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Have guides for people with disabilities and special needs.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Make sure the patient understand what you are saying.</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501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E910-5876-4288-9E03-263EE5D150F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FD504476-ED40-483D-949A-640621962248}"/>
              </a:ext>
            </a:extLst>
          </p:cNvPr>
          <p:cNvSpPr>
            <a:spLocks noGrp="1"/>
          </p:cNvSpPr>
          <p:nvPr>
            <p:ph idx="1"/>
          </p:nvPr>
        </p:nvSpPr>
        <p:spPr/>
        <p:txBody>
          <a:bodyPr/>
          <a:lstStyle/>
          <a:p>
            <a:r>
              <a:rPr lang="en-US" b="0" i="0" dirty="0" err="1">
                <a:solidFill>
                  <a:srgbClr val="222222"/>
                </a:solidFill>
                <a:effectLst/>
                <a:latin typeface="Arial" panose="020B0604020202020204" pitchFamily="34" charset="0"/>
              </a:rPr>
              <a:t>Fallara</a:t>
            </a:r>
            <a:r>
              <a:rPr lang="en-US" b="0" i="0" dirty="0">
                <a:solidFill>
                  <a:srgbClr val="222222"/>
                </a:solidFill>
                <a:effectLst/>
                <a:latin typeface="Arial" panose="020B0604020202020204" pitchFamily="34" charset="0"/>
              </a:rPr>
              <a:t>, P. (2004). Disaster recovery planning. </a:t>
            </a:r>
            <a:r>
              <a:rPr lang="en-US" b="0" i="1" dirty="0">
                <a:solidFill>
                  <a:srgbClr val="222222"/>
                </a:solidFill>
                <a:effectLst/>
                <a:latin typeface="Arial" panose="020B0604020202020204" pitchFamily="34" charset="0"/>
              </a:rPr>
              <a:t>IEEE potentials</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23</a:t>
            </a:r>
            <a:r>
              <a:rPr lang="en-US" b="0" i="0" dirty="0">
                <a:solidFill>
                  <a:srgbClr val="222222"/>
                </a:solidFill>
                <a:effectLst/>
                <a:latin typeface="Arial" panose="020B0604020202020204" pitchFamily="34" charset="0"/>
              </a:rPr>
              <a:t>(5), 42-44.</a:t>
            </a:r>
          </a:p>
          <a:p>
            <a:r>
              <a:rPr lang="en-US" b="0" i="0" dirty="0">
                <a:solidFill>
                  <a:srgbClr val="222222"/>
                </a:solidFill>
                <a:effectLst/>
                <a:latin typeface="Arial" panose="020B0604020202020204" pitchFamily="34" charset="0"/>
              </a:rPr>
              <a:t>Chang, Y., Wilkinson, S., </a:t>
            </a:r>
            <a:r>
              <a:rPr lang="en-US" b="0" i="0" dirty="0" err="1">
                <a:solidFill>
                  <a:srgbClr val="222222"/>
                </a:solidFill>
                <a:effectLst/>
                <a:latin typeface="Arial" panose="020B0604020202020204" pitchFamily="34" charset="0"/>
              </a:rPr>
              <a:t>Potangaroa</a:t>
            </a:r>
            <a:r>
              <a:rPr lang="en-US" b="0" i="0" dirty="0">
                <a:solidFill>
                  <a:srgbClr val="222222"/>
                </a:solidFill>
                <a:effectLst/>
                <a:latin typeface="Arial" panose="020B0604020202020204" pitchFamily="34" charset="0"/>
              </a:rPr>
              <a:t>, R., &amp; Seville, E. (2012). Managing resources in disaster recovery projects. </a:t>
            </a:r>
            <a:r>
              <a:rPr lang="en-US" b="0" i="1" dirty="0">
                <a:solidFill>
                  <a:srgbClr val="222222"/>
                </a:solidFill>
                <a:effectLst/>
                <a:latin typeface="Arial" panose="020B0604020202020204" pitchFamily="34" charset="0"/>
              </a:rPr>
              <a:t>Engineering, Construction and Architectural Management</a:t>
            </a:r>
            <a:r>
              <a:rPr lang="en-US" b="0" i="0" dirty="0">
                <a:solidFill>
                  <a:srgbClr val="222222"/>
                </a:solidFill>
                <a:effectLst/>
                <a:latin typeface="Arial" panose="020B0604020202020204" pitchFamily="34" charset="0"/>
              </a:rPr>
              <a:t>.</a:t>
            </a:r>
          </a:p>
          <a:p>
            <a:r>
              <a:rPr lang="en-US" b="0" i="0" dirty="0" err="1">
                <a:solidFill>
                  <a:srgbClr val="222222"/>
                </a:solidFill>
                <a:effectLst/>
                <a:latin typeface="Arial" panose="020B0604020202020204" pitchFamily="34" charset="0"/>
              </a:rPr>
              <a:t>Wold</a:t>
            </a:r>
            <a:r>
              <a:rPr lang="en-US" b="0" i="0" dirty="0">
                <a:solidFill>
                  <a:srgbClr val="222222"/>
                </a:solidFill>
                <a:effectLst/>
                <a:latin typeface="Arial" panose="020B0604020202020204" pitchFamily="34" charset="0"/>
              </a:rPr>
              <a:t>, G. H. (2006). Disaster recovery planning process. </a:t>
            </a:r>
            <a:r>
              <a:rPr lang="en-US" b="0" i="1" dirty="0">
                <a:solidFill>
                  <a:srgbClr val="222222"/>
                </a:solidFill>
                <a:effectLst/>
                <a:latin typeface="Arial" panose="020B0604020202020204" pitchFamily="34" charset="0"/>
              </a:rPr>
              <a:t>Disaster Recovery Journal</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5</a:t>
            </a:r>
            <a:r>
              <a:rPr lang="en-US" b="0" i="0" dirty="0">
                <a:solidFill>
                  <a:srgbClr val="222222"/>
                </a:solidFill>
                <a:effectLst/>
                <a:latin typeface="Arial" panose="020B0604020202020204" pitchFamily="34" charset="0"/>
              </a:rPr>
              <a:t>(1), 10-15.</a:t>
            </a:r>
            <a:endParaRPr lang="en-US" dirty="0"/>
          </a:p>
        </p:txBody>
      </p:sp>
    </p:spTree>
    <p:extLst>
      <p:ext uri="{BB962C8B-B14F-4D97-AF65-F5344CB8AC3E}">
        <p14:creationId xmlns:p14="http://schemas.microsoft.com/office/powerpoint/2010/main" val="22204629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373</TotalTime>
  <Words>1196</Words>
  <Application>Microsoft Office PowerPoint</Application>
  <PresentationFormat>Widescreen</PresentationFormat>
  <Paragraphs>109</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VILLA HEALTH COMMUNITY</vt:lpstr>
      <vt:lpstr>Introduction.</vt:lpstr>
      <vt:lpstr>Objectives of the recovery plan.</vt:lpstr>
      <vt:lpstr>Assessing community needs. </vt:lpstr>
      <vt:lpstr>Barriers impacting safety and disaster recovery efforts</vt:lpstr>
      <vt:lpstr>People responsible for plan implementation.</vt:lpstr>
      <vt:lpstr>MAP-IT implementation approach.</vt:lpstr>
      <vt:lpstr>Plan to reach Healthy people 2020 objectives.</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29</cp:revision>
  <dcterms:created xsi:type="dcterms:W3CDTF">2020-09-01T12:44:30Z</dcterms:created>
  <dcterms:modified xsi:type="dcterms:W3CDTF">2020-09-05T18:03:23Z</dcterms:modified>
</cp:coreProperties>
</file>